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409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38F9AD-4B33-40D7-B35C-8C5FA5597C1F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57C8A6-2B50-4CB8-A033-D0E6DC4C02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60648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Современные технологии в освоении речевого этикета</a:t>
            </a: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522920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Доклад приготовила</a:t>
            </a:r>
          </a:p>
          <a:p>
            <a:pPr algn="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оспитатель детского сада «</a:t>
            </a:r>
            <a:r>
              <a:rPr lang="ru-RU" sz="2400" i="1" dirty="0" err="1" smtClean="0">
                <a:effectLst/>
                <a:latin typeface="Times New Roman" pitchFamily="18" charset="0"/>
                <a:cs typeface="Times New Roman" pitchFamily="18" charset="0"/>
              </a:rPr>
              <a:t>Дэхэбын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 №4»</a:t>
            </a:r>
          </a:p>
          <a:p>
            <a:pPr algn="r"/>
            <a:r>
              <a:rPr lang="ru-RU" sz="2400" i="1" dirty="0" err="1" smtClean="0">
                <a:effectLst/>
                <a:latin typeface="Times New Roman" pitchFamily="18" charset="0"/>
                <a:cs typeface="Times New Roman" pitchFamily="18" charset="0"/>
              </a:rPr>
              <a:t>Хачецукова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 Саида Юрьевна.  </a:t>
            </a:r>
            <a:endParaRPr lang="ru-RU" sz="2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206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7346"/>
            <a:ext cx="87484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Пакет по формированию норм</a:t>
            </a:r>
          </a:p>
          <a:p>
            <a:pPr algn="ctr"/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ечевого этикета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6"/>
                </a:solidFill>
              </a:rPr>
              <a:t>Кейс </a:t>
            </a:r>
            <a:r>
              <a:rPr lang="ru-RU" sz="3600" dirty="0">
                <a:solidFill>
                  <a:schemeClr val="accent6"/>
                </a:solidFill>
              </a:rPr>
              <a:t>1. «Знакомство»</a:t>
            </a:r>
          </a:p>
          <a:p>
            <a:r>
              <a:rPr lang="ru-RU" sz="3600" dirty="0">
                <a:solidFill>
                  <a:schemeClr val="accent6"/>
                </a:solidFill>
              </a:rPr>
              <a:t>Кейс 2</a:t>
            </a:r>
            <a:r>
              <a:rPr lang="ru-RU" sz="3600" dirty="0" smtClean="0">
                <a:solidFill>
                  <a:schemeClr val="accent6"/>
                </a:solidFill>
              </a:rPr>
              <a:t>.«</a:t>
            </a:r>
            <a:r>
              <a:rPr lang="ru-RU" sz="3600" dirty="0">
                <a:solidFill>
                  <a:schemeClr val="accent6"/>
                </a:solidFill>
              </a:rPr>
              <a:t>Благодарность», «Прощание».</a:t>
            </a:r>
          </a:p>
          <a:p>
            <a:r>
              <a:rPr lang="ru-RU" sz="3600" dirty="0">
                <a:solidFill>
                  <a:schemeClr val="accent6"/>
                </a:solidFill>
              </a:rPr>
              <a:t>Кейс 3. «Разговор по телефону»</a:t>
            </a:r>
          </a:p>
          <a:p>
            <a:r>
              <a:rPr lang="ru-RU" sz="3600" dirty="0">
                <a:solidFill>
                  <a:schemeClr val="accent6"/>
                </a:solidFill>
              </a:rPr>
              <a:t>Кейс 4. «Вежливый отказ»</a:t>
            </a:r>
          </a:p>
          <a:p>
            <a:r>
              <a:rPr lang="ru-RU" sz="3600" dirty="0">
                <a:solidFill>
                  <a:schemeClr val="accent6"/>
                </a:solidFill>
              </a:rPr>
              <a:t>Кейс 5. «Просьба»</a:t>
            </a:r>
          </a:p>
          <a:p>
            <a:r>
              <a:rPr lang="ru-RU" sz="3600" dirty="0">
                <a:solidFill>
                  <a:schemeClr val="accent6"/>
                </a:solidFill>
              </a:rPr>
              <a:t>Кейс 6. «Прощение»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038299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51" y="4124325"/>
            <a:ext cx="1952625" cy="2733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s://www.colourbox.com/preview/6098040-mn_mix1_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2" t="26474"/>
          <a:stretch/>
        </p:blipFill>
        <p:spPr bwMode="auto">
          <a:xfrm>
            <a:off x="0" y="3140759"/>
            <a:ext cx="4573249" cy="371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495047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Катя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 Лиза прыгают через скакалку. Рядом стоит незнакомая девочка. Ей тоже хочется попрыгать, но она не решается подойти к веселым подругам. Катя и Лиза не замечают девочку. Им хорошо вдвоем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2800" b="1" i="1" u="sng" dirty="0" smtClean="0">
                <a:solidFill>
                  <a:schemeClr val="accent6">
                    <a:lumMod val="75000"/>
                  </a:schemeClr>
                </a:solidFill>
              </a:rPr>
              <a:t>Вопросы</a:t>
            </a:r>
            <a:r>
              <a:rPr lang="ru-RU" sz="2800" b="1" i="1" u="sng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0"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вы думаете, правильно ли поступили Катя и Лиза?</a:t>
            </a:r>
          </a:p>
          <a:p>
            <a:pPr lvl="0"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Что они должны были сделать?</a:t>
            </a:r>
          </a:p>
          <a:p>
            <a:pPr lvl="0"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Какие волшебные слова помогут девочкам познакомиться?</a:t>
            </a:r>
          </a:p>
          <a:p>
            <a:pPr lvl="0"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бы вы поступили на месте Кати и Лизы?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26" y="16559"/>
            <a:ext cx="9492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***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9357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1.bp.blogspot.com/-qzgWB5ucXaI/VGnof1XBo5I/AAAAAAAAi1k/oGGh1IRAayE/s1600/0023-023-Spasibo-za-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20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8"/>
            <a:ext cx="80648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b="1" i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Основная задача</a:t>
            </a:r>
            <a:r>
              <a:rPr lang="ru-RU" sz="4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- </a:t>
            </a:r>
            <a:r>
              <a:rPr lang="ru-RU" sz="4800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сформировать у воспитанников навыки самостоятельной работы со знаниями. </a:t>
            </a:r>
            <a:endParaRPr lang="ru-RU" sz="4800" i="1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92091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8964487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Кейс-технологии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843"/>
            <a:ext cx="878497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sz="4400" b="1" u="sng" dirty="0">
                <a:latin typeface="Times New Roman" pitchFamily="18" charset="0"/>
                <a:cs typeface="Times New Roman" pitchFamily="18" charset="0"/>
              </a:rPr>
              <a:t>предназначение данной технологии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— развивать способность прорабатывать различные проблемы и находить их решение, используя уже имеющиеся знания, научиться взаимодействовать со сверстниками и взрослыми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554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836712"/>
            <a:ext cx="864096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>
                <a:solidFill>
                  <a:srgbClr val="7030A0"/>
                </a:solidFill>
              </a:rPr>
              <a:t> </a:t>
            </a:r>
            <a:r>
              <a:rPr lang="ru-RU" sz="5400" b="1" i="1" u="sng" dirty="0">
                <a:solidFill>
                  <a:srgbClr val="7030A0"/>
                </a:solidFill>
              </a:rPr>
              <a:t>Речевой этикет</a:t>
            </a:r>
            <a:r>
              <a:rPr lang="ru-RU" sz="5400" b="1" u="sng" dirty="0">
                <a:solidFill>
                  <a:srgbClr val="7030A0"/>
                </a:solidFill>
              </a:rPr>
              <a:t> </a:t>
            </a:r>
            <a:r>
              <a:rPr lang="ru-RU" sz="5400" b="1" u="sng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-обращение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-знакомство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-просьба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-приветствие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-привлечение внимания 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-Приглашения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-просьба 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-согласие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-отказ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-жалоба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-сочувствие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-благодарность 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-прощения 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5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911" y="260648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 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u="sng" dirty="0">
                <a:solidFill>
                  <a:schemeClr val="accent3">
                    <a:lumMod val="50000"/>
                  </a:schemeClr>
                </a:solidFill>
              </a:rPr>
              <a:t>Основное направление работы </a:t>
            </a:r>
            <a:endParaRPr lang="ru-RU" sz="28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ctr">
              <a:buFontTx/>
              <a:buChar char="-"/>
            </a:pPr>
            <a:r>
              <a:rPr lang="ru-RU" sz="2800" dirty="0" smtClean="0"/>
              <a:t>обогащение </a:t>
            </a:r>
            <a:r>
              <a:rPr lang="ru-RU" sz="2800" dirty="0"/>
              <a:t>речи ребёнка словами и </a:t>
            </a:r>
            <a:r>
              <a:rPr lang="ru-RU" sz="2800" dirty="0" smtClean="0"/>
              <a:t>конструкциями </a:t>
            </a:r>
          </a:p>
          <a:p>
            <a:pPr marL="457200" indent="-457200" algn="ctr">
              <a:buFontTx/>
              <a:buChar char="-"/>
            </a:pPr>
            <a:r>
              <a:rPr lang="ru-RU" sz="2800" dirty="0"/>
              <a:t>в</a:t>
            </a:r>
            <a:r>
              <a:rPr lang="ru-RU" sz="2800" dirty="0" smtClean="0"/>
              <a:t>ведение </a:t>
            </a:r>
            <a:r>
              <a:rPr lang="ru-RU" sz="2800" dirty="0"/>
              <a:t>в речь дошкольников этикетных средств </a:t>
            </a:r>
            <a:endParaRPr lang="ru-RU" sz="2800" dirty="0" smtClean="0"/>
          </a:p>
          <a:p>
            <a:pPr marL="457200" indent="-457200" algn="ctr">
              <a:buFontTx/>
              <a:buChar char="-"/>
            </a:pPr>
            <a:r>
              <a:rPr lang="ru-RU" sz="2800" dirty="0" smtClean="0"/>
              <a:t>вдумчивое </a:t>
            </a:r>
            <a:r>
              <a:rPr lang="ru-RU" sz="2800" dirty="0"/>
              <a:t>отношение к употреблению данных форм и выражений в </a:t>
            </a:r>
            <a:r>
              <a:rPr lang="ru-RU" sz="2800" dirty="0" smtClean="0"/>
              <a:t>речи</a:t>
            </a:r>
          </a:p>
          <a:p>
            <a:pPr algn="ctr"/>
            <a:r>
              <a:rPr lang="ru-RU" sz="2800" dirty="0"/>
              <a:t>-</a:t>
            </a:r>
            <a:r>
              <a:rPr lang="ru-RU" sz="2800" dirty="0" smtClean="0"/>
              <a:t> </a:t>
            </a:r>
            <a:r>
              <a:rPr lang="ru-RU" sz="2800" dirty="0"/>
              <a:t>умению выбирать языковые </a:t>
            </a:r>
            <a:r>
              <a:rPr lang="ru-RU" sz="2800" dirty="0" smtClean="0"/>
              <a:t>средства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22033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6635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u="sng" dirty="0" smtClean="0">
                <a:solidFill>
                  <a:srgbClr val="FF0000"/>
                </a:solidFill>
              </a:rPr>
              <a:t>Задачи :</a:t>
            </a:r>
            <a:endParaRPr lang="ru-RU" sz="2000" i="1" u="sng" dirty="0" smtClean="0">
              <a:solidFill>
                <a:srgbClr val="FF0000"/>
              </a:solidFill>
            </a:endParaRPr>
          </a:p>
          <a:p>
            <a:pPr algn="ctr"/>
            <a:endParaRPr lang="ru-RU" sz="2000" i="1" u="sng" dirty="0">
              <a:solidFill>
                <a:srgbClr val="FF0000"/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i="1" dirty="0" smtClean="0"/>
              <a:t>уметь </a:t>
            </a:r>
            <a:r>
              <a:rPr lang="ru-RU" sz="2000" i="1" dirty="0"/>
              <a:t>пользоваться разнообразными формулами речевого этикета, употреблять их без напоминания</a:t>
            </a:r>
            <a:r>
              <a:rPr lang="ru-RU" sz="2000" i="1" dirty="0" smtClean="0"/>
              <a:t>;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ru-RU" sz="2000" i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i="1" dirty="0" smtClean="0"/>
              <a:t>соблюдать </a:t>
            </a:r>
            <a:r>
              <a:rPr lang="ru-RU" sz="2000" i="1" dirty="0"/>
              <a:t>нормы употребления слов, уметь говорить так, чтобы обеспечить себе благоприятное понимание со стороны собеседника</a:t>
            </a:r>
            <a:r>
              <a:rPr lang="ru-RU" sz="2000" i="1" dirty="0" smtClean="0"/>
              <a:t>;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ru-RU" sz="2000" i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i="1" dirty="0" smtClean="0"/>
              <a:t>правильно </a:t>
            </a:r>
            <a:r>
              <a:rPr lang="ru-RU" sz="2000" i="1" dirty="0"/>
              <a:t>употреблять слова и этикетные формулы в разных ситуациях общения</a:t>
            </a:r>
            <a:r>
              <a:rPr lang="ru-RU" sz="2000" i="1" dirty="0" smtClean="0"/>
              <a:t>;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ru-RU" sz="2000" i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i="1" dirty="0" smtClean="0"/>
              <a:t>приобретать </a:t>
            </a:r>
            <a:r>
              <a:rPr lang="ru-RU" sz="2000" i="1" dirty="0"/>
              <a:t>опыт этикетного поведения;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i="1" dirty="0" smtClean="0"/>
              <a:t>испытывать </a:t>
            </a:r>
            <a:r>
              <a:rPr lang="ru-RU" sz="2000" i="1" dirty="0"/>
              <a:t>потребность использования речевых формул в повседневной жизни</a:t>
            </a:r>
            <a:r>
              <a:rPr lang="ru-RU" sz="2000" i="1" dirty="0" smtClean="0"/>
              <a:t>;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ru-RU" sz="2000" i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i="1" dirty="0" smtClean="0"/>
              <a:t>обогащать </a:t>
            </a:r>
            <a:r>
              <a:rPr lang="ru-RU" sz="2000" i="1" dirty="0"/>
              <a:t>речь ребёнка словами и конструкциями, которые необходимы в повседневном общении между людьми.</a:t>
            </a:r>
          </a:p>
        </p:txBody>
      </p:sp>
    </p:spTree>
    <p:extLst>
      <p:ext uri="{BB962C8B-B14F-4D97-AF65-F5344CB8AC3E}">
        <p14:creationId xmlns:p14="http://schemas.microsoft.com/office/powerpoint/2010/main" val="100372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89843"/>
            <a:ext cx="91440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FF0000"/>
                </a:solidFill>
              </a:rPr>
              <a:t>Кейс-ситуация </a:t>
            </a:r>
            <a:r>
              <a:rPr lang="ru-RU" dirty="0"/>
              <a:t>— </a:t>
            </a:r>
            <a:r>
              <a:rPr lang="ru-RU" sz="2400" dirty="0"/>
              <a:t>это кейс, в котором описывается ситуация в конкретный период времени, формулируется проблема, предлагается найти путь для её решения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pPr algn="ctr"/>
            <a:r>
              <a:rPr lang="ru-RU" sz="2800" b="1" i="1" u="sng" dirty="0" smtClean="0">
                <a:solidFill>
                  <a:srgbClr val="FF0000"/>
                </a:solidFill>
              </a:rPr>
              <a:t>Цель </a:t>
            </a:r>
            <a:r>
              <a:rPr lang="ru-RU" sz="2800" b="1" i="1" u="sng" dirty="0">
                <a:solidFill>
                  <a:srgbClr val="FF0000"/>
                </a:solidFill>
              </a:rPr>
              <a:t>кейса</a:t>
            </a:r>
            <a:r>
              <a:rPr lang="ru-RU" sz="2800" dirty="0"/>
              <a:t> </a:t>
            </a:r>
            <a:r>
              <a:rPr lang="ru-RU" dirty="0"/>
              <a:t>— </a:t>
            </a:r>
            <a:r>
              <a:rPr lang="ru-RU" sz="2400" dirty="0"/>
              <a:t>совместными усилиями мини-группы детей проанализировать ситуацию, найти выход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036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Кейс должен удовлетворять следующим требованиям</a:t>
            </a:r>
            <a:r>
              <a:rPr lang="ru-RU" sz="2800" dirty="0">
                <a:solidFill>
                  <a:srgbClr val="002060"/>
                </a:solidFill>
              </a:rPr>
              <a:t>: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800" dirty="0" smtClean="0"/>
              <a:t>соответствовать </a:t>
            </a:r>
            <a:r>
              <a:rPr lang="ru-RU" sz="2800" dirty="0"/>
              <a:t>чётко поставленной цели создания</a:t>
            </a:r>
            <a:r>
              <a:rPr lang="ru-RU" sz="2800" dirty="0" smtClean="0"/>
              <a:t>;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ru-RU" sz="2800" dirty="0"/>
          </a:p>
          <a:p>
            <a:pPr marL="571500" indent="-571500" algn="ctr">
              <a:buFont typeface="Wingdings" pitchFamily="2" charset="2"/>
              <a:buChar char="ü"/>
            </a:pPr>
            <a:r>
              <a:rPr lang="ru-RU" sz="2800" dirty="0" smtClean="0"/>
              <a:t>иметь </a:t>
            </a:r>
            <a:r>
              <a:rPr lang="ru-RU" sz="2800" dirty="0"/>
              <a:t>соответствующий уровень трудности</a:t>
            </a:r>
            <a:r>
              <a:rPr lang="ru-RU" sz="2800" dirty="0" smtClean="0"/>
              <a:t>;</a:t>
            </a:r>
          </a:p>
          <a:p>
            <a:pPr marL="571500" indent="-571500" algn="ctr">
              <a:buFont typeface="Wingdings" pitchFamily="2" charset="2"/>
              <a:buChar char="ü"/>
            </a:pPr>
            <a:endParaRPr lang="ru-RU" sz="2800" dirty="0"/>
          </a:p>
          <a:p>
            <a:pPr marL="571500" indent="-571500" algn="ctr">
              <a:buFont typeface="Wingdings" pitchFamily="2" charset="2"/>
              <a:buChar char="ü"/>
            </a:pPr>
            <a:r>
              <a:rPr lang="ru-RU" sz="2800" dirty="0" smtClean="0"/>
              <a:t>быть </a:t>
            </a:r>
            <a:r>
              <a:rPr lang="ru-RU" sz="2800" dirty="0"/>
              <a:t>актуальным</a:t>
            </a:r>
            <a:r>
              <a:rPr lang="ru-RU" sz="2800" dirty="0" smtClean="0"/>
              <a:t>;</a:t>
            </a:r>
          </a:p>
          <a:p>
            <a:pPr algn="ctr"/>
            <a:endParaRPr lang="ru-RU" sz="2800" dirty="0"/>
          </a:p>
          <a:p>
            <a:pPr marL="571500" indent="-571500" algn="ctr">
              <a:buFont typeface="Wingdings" pitchFamily="2" charset="2"/>
              <a:buChar char="ü"/>
            </a:pPr>
            <a:r>
              <a:rPr lang="ru-RU" sz="2800" dirty="0" smtClean="0"/>
              <a:t>иллюстрировать </a:t>
            </a:r>
            <a:r>
              <a:rPr lang="ru-RU" sz="2800" dirty="0"/>
              <a:t>типичные ситуации</a:t>
            </a:r>
            <a:r>
              <a:rPr lang="ru-RU" sz="2800" dirty="0" smtClean="0"/>
              <a:t>;</a:t>
            </a:r>
          </a:p>
          <a:p>
            <a:pPr algn="ctr"/>
            <a:endParaRPr lang="ru-RU" sz="2800" dirty="0"/>
          </a:p>
          <a:p>
            <a:pPr marL="571500" indent="-571500" algn="ctr">
              <a:buFont typeface="Wingdings" pitchFamily="2" charset="2"/>
              <a:buChar char="ü"/>
            </a:pPr>
            <a:r>
              <a:rPr lang="ru-RU" sz="2800" dirty="0" smtClean="0"/>
              <a:t>развивать </a:t>
            </a:r>
            <a:r>
              <a:rPr lang="ru-RU" sz="2800" dirty="0"/>
              <a:t>аналитическое мышление</a:t>
            </a:r>
            <a:r>
              <a:rPr lang="ru-RU" sz="2800" dirty="0" smtClean="0"/>
              <a:t>;</a:t>
            </a:r>
          </a:p>
          <a:p>
            <a:pPr marL="571500" indent="-571500" algn="ctr">
              <a:buFont typeface="Wingdings" pitchFamily="2" charset="2"/>
              <a:buChar char="ü"/>
            </a:pPr>
            <a:endParaRPr lang="ru-RU" sz="2800" dirty="0"/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2800" dirty="0" smtClean="0"/>
              <a:t>провоцировать </a:t>
            </a:r>
            <a:r>
              <a:rPr lang="ru-RU" sz="2800" dirty="0"/>
              <a:t>дискуссию.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6075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510" y="476672"/>
            <a:ext cx="882047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Целесообразно выделение следующих основных этапов создания кейсов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дидактических целей кейса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ctr">
              <a:buFont typeface="Wingdings" pitchFamily="2" charset="2"/>
              <a:buChar char="ü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проблемной ситуации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модели ситуации, проверка её соответствия реальности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жанра кейса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подготовка методических рекомендаций по использованию кейса (вопросы для обсуждения, описание предполагаемых действий в презентации) 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1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325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User</cp:lastModifiedBy>
  <cp:revision>24</cp:revision>
  <dcterms:created xsi:type="dcterms:W3CDTF">2017-01-06T16:34:17Z</dcterms:created>
  <dcterms:modified xsi:type="dcterms:W3CDTF">2017-01-24T14:46:38Z</dcterms:modified>
</cp:coreProperties>
</file>